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1" r:id="rId10"/>
    <p:sldId id="262" r:id="rId11"/>
    <p:sldId id="276" r:id="rId12"/>
    <p:sldId id="263" r:id="rId13"/>
    <p:sldId id="268" r:id="rId14"/>
    <p:sldId id="270" r:id="rId15"/>
    <p:sldId id="269" r:id="rId16"/>
    <p:sldId id="271" r:id="rId17"/>
    <p:sldId id="264" r:id="rId18"/>
    <p:sldId id="266" r:id="rId19"/>
    <p:sldId id="272" r:id="rId20"/>
    <p:sldId id="26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5597" autoAdjust="0"/>
  </p:normalViewPr>
  <p:slideViewPr>
    <p:cSldViewPr snapToGrid="0">
      <p:cViewPr varScale="1">
        <p:scale>
          <a:sx n="107" d="100"/>
          <a:sy n="10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8899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2049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822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2198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808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3259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3646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0531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732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7648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0996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020EFE-8C04-4C68-A38B-C81C76DBD83E}" type="datetimeFigureOut">
              <a:rPr lang="pl-PL" smtClean="0"/>
              <a:t>2022-10-12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8AAC89-FF55-4552-A782-8F8F7EC2267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zNPqwKlE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30" y="1233506"/>
            <a:ext cx="3989808" cy="2988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85482" y="2114126"/>
            <a:ext cx="7144871" cy="1595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latin typeface="Cambria" panose="02040503050406030204" pitchFamily="18" charset="0"/>
                <a:cs typeface="Andalus" panose="02020603050405020304" pitchFamily="18" charset="-78"/>
              </a:rPr>
              <a:t>Społeczna Szkoła Podstawowa nr 3</a:t>
            </a:r>
            <a:r>
              <a:rPr lang="pl-PL" sz="40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4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4000" dirty="0">
                <a:latin typeface="Cambria" panose="02040503050406030204" pitchFamily="18" charset="0"/>
                <a:cs typeface="Andalus" panose="02020603050405020304" pitchFamily="18" charset="-78"/>
              </a:rPr>
              <a:t/>
            </a:r>
            <a:br>
              <a:rPr lang="pl-PL" sz="4000" dirty="0">
                <a:latin typeface="Cambria" panose="02040503050406030204" pitchFamily="18" charset="0"/>
                <a:cs typeface="Andalus" panose="02020603050405020304" pitchFamily="18" charset="-78"/>
              </a:rPr>
            </a:br>
            <a:r>
              <a:rPr lang="pl-PL" sz="3200" dirty="0">
                <a:latin typeface="Cambria" panose="02040503050406030204" pitchFamily="18" charset="0"/>
                <a:cs typeface="Andalus" panose="02020603050405020304" pitchFamily="18" charset="-78"/>
              </a:rPr>
              <a:t>Społecznego Towarzystwa Oświatowego</a:t>
            </a:r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691647" y="4468515"/>
            <a:ext cx="10936091" cy="77358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EmojiOne Color" panose="02000503000000000000" pitchFamily="2" charset="0"/>
                <a:cs typeface="Andalus" panose="02020603050405020304" pitchFamily="18" charset="-78"/>
              </a:rPr>
              <a:t>Edukacja artystyczna - wychowanie przez sztukę !</a:t>
            </a:r>
          </a:p>
        </p:txBody>
      </p:sp>
    </p:spTree>
    <p:extLst>
      <p:ext uri="{BB962C8B-B14F-4D97-AF65-F5344CB8AC3E}">
        <p14:creationId xmlns:p14="http://schemas.microsoft.com/office/powerpoint/2010/main" val="10517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46487"/>
            <a:ext cx="10515600" cy="551104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l-PL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koła </a:t>
            </a:r>
            <a:r>
              <a:rPr lang="pl-PL" dirty="0">
                <a:solidFill>
                  <a:schemeClr val="tx1"/>
                </a:solidFill>
                <a:cs typeface="Arabic Typesetting" panose="03020402040406030203" pitchFamily="66" charset="-78"/>
              </a:rPr>
              <a:t>zainteresowań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plastyczne,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chór szkolny,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taneczne,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filmowe,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odyseja 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umysłu,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„szopkarskie”,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budowy „smoka”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kabaretowe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Gazetka szkolna ,,</a:t>
            </a:r>
            <a:r>
              <a:rPr lang="pl-PL" sz="1800" dirty="0" err="1">
                <a:solidFill>
                  <a:schemeClr val="tx1"/>
                </a:solidFill>
                <a:cs typeface="Arabic Typesetting" panose="03020402040406030203" pitchFamily="66" charset="-78"/>
              </a:rPr>
              <a:t>B</a:t>
            </a:r>
            <a:r>
              <a:rPr lang="pl-PL" sz="1800" dirty="0" err="1" smtClean="0">
                <a:solidFill>
                  <a:schemeClr val="tx1"/>
                </a:solidFill>
                <a:cs typeface="Arabic Typesetting" panose="03020402040406030203" pitchFamily="66" charset="-78"/>
              </a:rPr>
              <a:t>lender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”</a:t>
            </a:r>
            <a:endParaRPr lang="pl-PL" sz="1800" dirty="0">
              <a:solidFill>
                <a:schemeClr val="tx1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1030" name="Picture 6" descr="Obraz może zawierać: 10 osób, uśmiechnięci ludzie, ludzie siedzą, dziecko i w budyn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4" y="1742493"/>
            <a:ext cx="5634317" cy="42257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9744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Kółka w roku szkolnym 2022/2023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dla klas I-III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953311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Kółko j. angielskiego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Koło przyrodnicze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Koło taneczne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Kółko ,,Młodzi programiści”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Kółko j. migowego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Koło plastyczne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Szachy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Chór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Zajęcia ,,Super Umysł”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SKS – piłka nożna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SKS – gry i zabawy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Robotyka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48" y="1953311"/>
            <a:ext cx="3666565" cy="36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0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az może zawierać: 3 osoby, uśmiechnięci ludzie, ludzie stoj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7" y="2465293"/>
            <a:ext cx="2833117" cy="37774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6470" y="268941"/>
            <a:ext cx="11241156" cy="96904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cs typeface="Andalus" panose="02020603050405020304" pitchFamily="18" charset="-78"/>
              </a:rPr>
              <a:t>Wychowanie przez sztukę: </a:t>
            </a:r>
            <a:endParaRPr lang="pl-PL" sz="3600" dirty="0">
              <a:solidFill>
                <a:schemeClr val="tx1"/>
              </a:solidFill>
              <a:cs typeface="Andalus" panose="02020603050405020304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3034" y="1346355"/>
            <a:ext cx="8695766" cy="5134328"/>
          </a:xfrm>
        </p:spPr>
        <p:txBody>
          <a:bodyPr>
            <a:noAutofit/>
          </a:bodyPr>
          <a:lstStyle/>
          <a:p>
            <a:pPr marL="164592" indent="0">
              <a:spcBef>
                <a:spcPts val="1000"/>
              </a:spcBef>
              <a:buNone/>
            </a:pPr>
            <a:r>
              <a:rPr lang="pl-PL" sz="1600" b="1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Literatura </a:t>
            </a:r>
            <a:r>
              <a:rPr lang="pl-PL" sz="16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(proza, poezja, dramat)</a:t>
            </a:r>
            <a:endParaRPr lang="pl-PL" sz="16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1. Narodowe Czytanie – inscenizacje dzieł literatury polskiej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2. Inscenizacje sztuk teatralnych dramatu polskiego i światowego 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na  Gali </a:t>
            </a:r>
            <a:r>
              <a:rPr lang="pl-PL" sz="1400" dirty="0" err="1" smtClean="0">
                <a:solidFill>
                  <a:schemeClr val="tx1"/>
                </a:solidFill>
                <a:cs typeface="Arabic Typesetting" panose="03020402040406030203" pitchFamily="66" charset="-78"/>
              </a:rPr>
              <a:t>Końcoworocznej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–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Szkolny Teatr Prób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3. Wystawianie Jasełek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4. Organizowanie Konkursów Recytatorskich poezji polskiej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5. Organizowanie Dnia Patriotycznego (recytacja, sale historyczne, scenki historyczne)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6. Cykliczne wyjścia do teatrów krakowskich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7. Wyjazdy do teatrów warszawskich, gliwickich, wrocławskich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8. Tworzenie form kabaretowych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9. Udział w konkursach recytatorskich w języku angielskim i francuskim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10. Tworzenie form teatralnych w języku angielskim i niemieckim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11. Wydawanie poezji dziecięcej (uczniowie młodsi)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12. Wydawanie powieści jako efekt warsztatów twórczego pisania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13. Liga 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Moli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Książkowych 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pl-PL" sz="1200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3681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az może zawierać: 1 osoba, uśmiecha się, drzewo, ekran i na zewnątr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31"/>
          <a:stretch/>
        </p:blipFill>
        <p:spPr bwMode="auto">
          <a:xfrm>
            <a:off x="6450488" y="3883433"/>
            <a:ext cx="2559042" cy="21385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565" y="1404431"/>
            <a:ext cx="7924800" cy="3535122"/>
          </a:xfrm>
        </p:spPr>
        <p:txBody>
          <a:bodyPr>
            <a:noAutofit/>
          </a:bodyPr>
          <a:lstStyle/>
          <a:p>
            <a:pPr marL="164592" indent="0">
              <a:buNone/>
            </a:pPr>
            <a:r>
              <a:rPr lang="pl-PL" sz="1600" b="1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Sztuki </a:t>
            </a:r>
            <a:r>
              <a:rPr lang="pl-PL" sz="16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plastyczne, </a:t>
            </a:r>
            <a:r>
              <a:rPr lang="pl-PL" sz="1600" b="1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wizualne</a:t>
            </a:r>
            <a:endParaRPr lang="pl-PL" sz="16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1. Zaznajamianie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z malarstwem, grafiką poprzez zwiedzanie muzeów polskich i 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europejskich</a:t>
            </a:r>
          </a:p>
          <a:p>
            <a:pPr marL="0" indent="0">
              <a:buNone/>
            </a:pP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2. Udział w międzynarodowym konkursie Odyseja Umysłu </a:t>
            </a:r>
            <a:endParaRPr lang="pl-PL" sz="14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3. 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Organizacja i udział w konkursach plastycznych, fotograficznych, filmowych o zasięgu wojewódzkim, ogólnopolskim, europejskim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, międzynarodowym </a:t>
            </a:r>
            <a:endParaRPr lang="pl-PL" sz="14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4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.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Tworzenie prezentacji, grafiki komputerowej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5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.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Nagrywanie filmów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6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.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Tworzenie scenografii do szkolnych spektakli, imprez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7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. </a:t>
            </a: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Tworzenie kostiumów, rekwizytów do spektakli, imprez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. Ekspozycja prac uczniów na korytarzach szkolnych oraz w Galerii ,,Deptak” </a:t>
            </a:r>
            <a:endParaRPr lang="pl-PL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 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Obraz może zawierać: 3 osoby, ludzie siedzą, ekran i w budyn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0" y="1757083"/>
            <a:ext cx="2850776" cy="42527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06324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5047" y="1439420"/>
            <a:ext cx="9040294" cy="2890533"/>
          </a:xfrm>
        </p:spPr>
        <p:txBody>
          <a:bodyPr>
            <a:normAutofit/>
          </a:bodyPr>
          <a:lstStyle/>
          <a:p>
            <a:pPr marL="164592" indent="0"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Taniec, akrobatyka</a:t>
            </a:r>
            <a:endParaRPr lang="pl-PL" sz="1400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1. Tworzenie układów choreograficznych do tańców narodowych, klasycznych, współczesnych (m.in. Narodowe Czytanie, Gala </a:t>
            </a:r>
            <a:r>
              <a:rPr lang="pl-PL" sz="1400" dirty="0" err="1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Końcoworoczna</a:t>
            </a: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) 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2. Występy taneczne na pokazach szkolnych oraz w konkursach tanecznych (m. in. Konkurs „Złote Baletki</a:t>
            </a:r>
            <a:r>
              <a:rPr lang="pl-PL" sz="1400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”) </a:t>
            </a:r>
            <a:endParaRPr lang="pl-PL" sz="1400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3. Tworzenie układów i występy akrobatyczne na imprezach szkolnych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4. Tworzenie układów i występy gimnastyczne na imprezach szkolnych</a:t>
            </a:r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59" y="1774919"/>
            <a:ext cx="2517551" cy="431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FOT_8427.jpg"/>
          <p:cNvSpPr>
            <a:spLocks noChangeAspect="1" noChangeArrowheads="1"/>
          </p:cNvSpPr>
          <p:nvPr/>
        </p:nvSpPr>
        <p:spPr bwMode="auto">
          <a:xfrm>
            <a:off x="155574" y="-144463"/>
            <a:ext cx="738947" cy="7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8" name="Picture 2" descr="https://www.szkolnaprzygoda.pl/szkola-podstawowa/wp-content/uploads/2015/06/stamped_gala_sto_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23" y="3128659"/>
            <a:ext cx="2966048" cy="29660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23" y="3934813"/>
            <a:ext cx="2859740" cy="214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40" y="3943132"/>
            <a:ext cx="2859740" cy="214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24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2183" y="1359031"/>
            <a:ext cx="7793935" cy="6289705"/>
          </a:xfrm>
        </p:spPr>
        <p:txBody>
          <a:bodyPr>
            <a:normAutofit/>
          </a:bodyPr>
          <a:lstStyle/>
          <a:p>
            <a:pPr marL="0" indent="-18288" algn="just">
              <a:spcBef>
                <a:spcPts val="1000"/>
              </a:spcBef>
              <a:buNone/>
            </a:pPr>
            <a:r>
              <a:rPr lang="pl-PL" sz="1600" b="1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Muzyka</a:t>
            </a:r>
            <a:endParaRPr lang="pl-PL" sz="16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1. Zaznajamianie z gatunkami muzycznymi, kompozytorami, wykonawcami oraz instrumentami muzycznymi na występach zespołu Filharmonii Krakowskiej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2. Opracowywanie ścieżek dźwiękowych do imprez szkolnych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3. Działalność chóru szkolnego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4. Cykliczne spotkania śpiewu pieśni patriotycznych i kolęd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5. Nauka gry na instrumentach muzycznych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6. Występy szkolnych zespołów muzycznych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tx1"/>
                </a:solidFill>
                <a:cs typeface="Arabic Typesetting" panose="03020402040406030203" pitchFamily="66" charset="-78"/>
              </a:rPr>
              <a:t>7. Organizacja oraz udział w konkursach piosenki w języku angielskim i francuskim</a:t>
            </a:r>
          </a:p>
          <a:p>
            <a:pPr marL="0" indent="0" algn="just">
              <a:buNone/>
            </a:pPr>
            <a:r>
              <a:rPr lang="pl-PL" sz="1200" dirty="0">
                <a:solidFill>
                  <a:schemeClr val="tx1"/>
                </a:solidFill>
                <a:cs typeface="Arabic Typesetting" panose="03020402040406030203" pitchFamily="66" charset="-78"/>
              </a:rPr>
              <a:t> </a:t>
            </a:r>
          </a:p>
          <a:p>
            <a:pPr marL="0"/>
            <a:endParaRPr lang="pl-PL" sz="12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/>
            <a:endParaRPr lang="pl-PL" sz="1200" dirty="0">
              <a:solidFill>
                <a:schemeClr val="tx1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Obraz może zawierać: 2 osoby, ludzie na scenie i w budyn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4" y="2131624"/>
            <a:ext cx="2843255" cy="1920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79" y="86733"/>
            <a:ext cx="2857776" cy="190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Obraz może zawierać: 13 osób, ludzie stoją i w budyn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20" y="4189235"/>
            <a:ext cx="2829894" cy="21224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567642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6189" y="1344203"/>
            <a:ext cx="8948117" cy="5766765"/>
          </a:xfrm>
        </p:spPr>
        <p:txBody>
          <a:bodyPr>
            <a:normAutofit/>
          </a:bodyPr>
          <a:lstStyle/>
          <a:p>
            <a:pPr marL="164592" indent="0">
              <a:spcBef>
                <a:spcPts val="1000"/>
              </a:spcBef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Kulturoznawstwo</a:t>
            </a:r>
            <a:endParaRPr lang="pl-PL" sz="1600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1. Udział w konkursie Wiedzy o Krakowie Krakusek i Krakus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2. Spotkania z pisarzami, uczestnictwo w Targach Książki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3. Zapoznawanie z dziedzictwem kulturowym Krakowa, Polski, Europy w kontakcie z różnorodnymi twórcami oraz poprzez zwiedzanie muzeów, obiektów architektonicznych, obiektów przemysłowych na terenie Krakowa, Polski, Europy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4. Zapoznawanie z dziedzictwem kulturowym Nowej Huty i Krakowa poprzez organizowanie i uczestnictwo w g</a:t>
            </a:r>
            <a:r>
              <a:rPr lang="pl-PL" sz="1400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rach terenowych</a:t>
            </a:r>
            <a:endParaRPr lang="pl-PL" sz="1400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5. Organizowanie imprez przybliżających kulturę państw języków nauczanych w szkole (English Show, Dzień francusko-niemiecki, konkurs kulinarny z regionu państw frankofońskich)</a:t>
            </a:r>
          </a:p>
          <a:p>
            <a:pPr marL="0" indent="0">
              <a:buNone/>
            </a:pPr>
            <a:r>
              <a:rPr lang="pl-PL" sz="14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6. Udział w imprezach krakowskich (Parada Smoków, Konkurs Szopek Krakowskich)</a:t>
            </a:r>
          </a:p>
          <a:p>
            <a:endParaRPr lang="pl-PL" sz="2400" dirty="0"/>
          </a:p>
        </p:txBody>
      </p:sp>
      <p:pic>
        <p:nvPicPr>
          <p:cNvPr id="3074" name="Picture 2" descr="Obraz może zawierać: co najmniej jedna osoba i ludzie na sce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35" y="1786111"/>
            <a:ext cx="2262115" cy="30161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Obraz może zawierać: co najmniej jedna osoba, ludzie stoją i kapelus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85" y="4802264"/>
            <a:ext cx="2240465" cy="16995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https://www.szkolnaprzygoda.pl/szkola-podstawowa/wp-content/uploads/2016/06/P1050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95" y="4371958"/>
            <a:ext cx="2584911" cy="19386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840190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1" y="1876351"/>
            <a:ext cx="2581448" cy="171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43" y="2042616"/>
            <a:ext cx="2741009" cy="182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759" y="551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  <a:latin typeface="Cambria" panose="02040503050406030204" pitchFamily="18" charset="0"/>
                <a:cs typeface="Andalus" panose="02020603050405020304" pitchFamily="18" charset="-78"/>
              </a:rPr>
              <a:t>Tradycje oraz cykliczne imprezy szkolne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021" y="1747865"/>
            <a:ext cx="11310731" cy="55071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Pasowanie pierwszoklasistów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„Czytanie Literatury Narodowej”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Jasełka – w wykonaniu uczniów klasy III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Bal karnawałowy – konkurs o „złote baletki”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Konkurs Szopek Krakowskich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Odyseja Umysłu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Wielka Parada Smoków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English Show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Wyjazdy szkolne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E</a:t>
            </a:r>
            <a:r>
              <a:rPr lang="pl-PL" sz="1600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kspozycja </a:t>
            </a: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prac uczniów na korytarzach szkolnych oraz na </a:t>
            </a:r>
            <a:r>
              <a:rPr lang="pl-PL" sz="1600" i="1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Galerii – Deptak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Gala </a:t>
            </a:r>
            <a:r>
              <a:rPr lang="pl-PL" sz="1600" dirty="0" err="1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końcoworoczna</a:t>
            </a:r>
            <a:endParaRPr lang="pl-PL" sz="1600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pl-PL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Picture 2" descr="JaseÅ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77" y="4167089"/>
            <a:ext cx="2786705" cy="182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10" y="3807802"/>
            <a:ext cx="2099376" cy="161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435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67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Cambria" panose="02040503050406030204" pitchFamily="18" charset="0"/>
                <a:cs typeface="Andalus" panose="02020603050405020304" pitchFamily="18" charset="-78"/>
              </a:rPr>
              <a:t>Nasze atuty: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1135" y="1515034"/>
            <a:ext cx="10529924" cy="49267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100" i="1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 </a:t>
            </a:r>
            <a:endParaRPr lang="pl-PL" sz="1400" dirty="0">
              <a:solidFill>
                <a:schemeClr val="tx1"/>
              </a:solidFill>
              <a:latin typeface="+mj-lt"/>
              <a:cs typeface="Arabic Typesetting" panose="03020402040406030203" pitchFamily="66" charset="-78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„mały budynek” – osobno kl. I – III SP,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świetlica, plac zabaw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piaskownica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, „zielona klasa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”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„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duży budynek” – sala gimnastyczna, pracownia fizyczno-chemiczna, pracownia komputerowa, biblioteka,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pracownia plastyczna, świetlica</a:t>
            </a:r>
            <a:endParaRPr lang="pl-PL" sz="1400" dirty="0">
              <a:solidFill>
                <a:schemeClr val="tx1"/>
              </a:solidFill>
              <a:latin typeface="+mj-lt"/>
              <a:cs typeface="Arabic Typesetting" panose="03020402040406030203" pitchFamily="66" charset="-78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kameralne klasy (zadbane, stale modernizowane, na wyposażeniu każdej klasy komputer i projektor multimedialny,</a:t>
            </a:r>
            <a:b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</a:b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szafki dla uczniów, stałe łącze internetowe oraz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tablice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multimedialna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i monitory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interaktywne)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teren wokół szkoły – dużo zieleni, boisko trawiaste do piłki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nożnej, boisko wielofunkcyjne,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kosze do koszykówki, bieżnia do skoku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</a:b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w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dal, plac zabaw, piaskownica, „zielona klasa”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szeroka oferta zajęć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obowiązkowych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m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asowy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udział uczniów w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konkursach: Międzynarodowy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Konkurs „Kangur Matematyczny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”,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Ogólnopolski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Konkurs Matematyczny „</a:t>
            </a:r>
            <a:r>
              <a:rPr lang="pl-PL" sz="1400" dirty="0" err="1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Alfik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Matematyczny”, Ogólnopolski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Konkurs Nauk Przyrodniczych dla uczniów Szkół Podstawowych „Świetlik”</a:t>
            </a:r>
            <a:endParaRPr lang="pl-PL" sz="1400" i="1" dirty="0">
              <a:solidFill>
                <a:schemeClr val="tx1"/>
              </a:solidFill>
              <a:latin typeface="+mj-lt"/>
              <a:cs typeface="Arabic Typesetting" panose="03020402040406030203" pitchFamily="66" charset="-78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d</a:t>
            </a: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oskonałe wyniki nauczania i osiągnięcia w konkursach przedmiotowych, egzaminach zewnętrznych, konkursach sportowych </a:t>
            </a:r>
            <a:b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</a:br>
            <a:r>
              <a:rPr lang="pl-PL" sz="1400" dirty="0" smtClean="0">
                <a:solidFill>
                  <a:schemeClr val="tx1"/>
                </a:solidFill>
                <a:latin typeface="+mj-lt"/>
                <a:cs typeface="Arabic Typesetting" panose="03020402040406030203" pitchFamily="66" charset="-78"/>
              </a:rPr>
              <a:t>i artystycznych</a:t>
            </a:r>
          </a:p>
          <a:p>
            <a:pPr marL="0" indent="0">
              <a:buNone/>
            </a:pPr>
            <a:endParaRPr lang="pl-PL" sz="2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pl-PL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pl-PL" sz="2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745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Moja szkoła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55520"/>
            <a:ext cx="10058400" cy="4023360"/>
          </a:xfrm>
        </p:spPr>
        <p:txBody>
          <a:bodyPr/>
          <a:lstStyle/>
          <a:p>
            <a:pPr algn="ctr"/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www.youtube.com/watch?v=6zNPqwKlETs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trzałka w górę 3"/>
          <p:cNvSpPr/>
          <p:nvPr/>
        </p:nvSpPr>
        <p:spPr>
          <a:xfrm>
            <a:off x="5516880" y="3119718"/>
            <a:ext cx="1219200" cy="27969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889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cs typeface="Andalus" panose="02020603050405020304" pitchFamily="18" charset="-78"/>
              </a:rPr>
              <a:t>Nasza szkoła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9052" y="2286000"/>
            <a:ext cx="10515600" cy="37560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5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… </a:t>
            </a:r>
            <a:r>
              <a:rPr lang="pl-PL" sz="32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istnieje już ponad 30 lat</a:t>
            </a:r>
            <a:endParaRPr lang="pl-PL" sz="32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… </a:t>
            </a:r>
            <a:r>
              <a:rPr lang="pl-PL" sz="3200" dirty="0">
                <a:solidFill>
                  <a:schemeClr val="tx1"/>
                </a:solidFill>
                <a:cs typeface="Arabic Typesetting" panose="03020402040406030203" pitchFamily="66" charset="-78"/>
              </a:rPr>
              <a:t>j</a:t>
            </a:r>
            <a:r>
              <a:rPr lang="pl-PL" sz="32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est najstarsza </a:t>
            </a:r>
            <a:r>
              <a:rPr lang="pl-PL" sz="3200" dirty="0">
                <a:solidFill>
                  <a:schemeClr val="tx1"/>
                </a:solidFill>
                <a:cs typeface="Arabic Typesetting" panose="03020402040406030203" pitchFamily="66" charset="-78"/>
              </a:rPr>
              <a:t>w Nowej Hucie </a:t>
            </a:r>
            <a:r>
              <a:rPr lang="pl-PL" sz="32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!</a:t>
            </a:r>
            <a:endParaRPr lang="pl-PL" sz="32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… jest w </a:t>
            </a:r>
            <a:r>
              <a:rPr lang="pl-PL" sz="3200" dirty="0">
                <a:solidFill>
                  <a:schemeClr val="tx1"/>
                </a:solidFill>
                <a:cs typeface="Arabic Typesetting" panose="03020402040406030203" pitchFamily="66" charset="-78"/>
              </a:rPr>
              <a:t>grupie najstarszych szkół niepublicznych w Polsce</a:t>
            </a:r>
          </a:p>
          <a:p>
            <a:endParaRPr lang="pl-PL" sz="2500" dirty="0"/>
          </a:p>
          <a:p>
            <a:pPr marL="0" indent="0">
              <a:buNone/>
            </a:pPr>
            <a:r>
              <a:rPr lang="pl-PL" sz="4000" b="1" dirty="0">
                <a:latin typeface="Gabriola" panose="04040605051002020D02" pitchFamily="82" charset="0"/>
              </a:rPr>
              <a:t>				</a:t>
            </a:r>
          </a:p>
          <a:p>
            <a:pPr marL="0" indent="0">
              <a:buNone/>
            </a:pPr>
            <a:r>
              <a:rPr lang="pl-PL" sz="4000" b="1" dirty="0">
                <a:latin typeface="Gabriola" panose="04040605051002020D02" pitchFamily="82" charset="0"/>
              </a:rPr>
              <a:t>				</a:t>
            </a:r>
            <a:r>
              <a:rPr lang="pl-PL" sz="3300" b="1" dirty="0">
                <a:latin typeface="+mj-lt"/>
              </a:rPr>
              <a:t>	</a:t>
            </a:r>
            <a:endParaRPr lang="pl-PL" sz="3600" b="1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433" y="277775"/>
            <a:ext cx="1032219" cy="12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3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b="1656"/>
          <a:stretch/>
        </p:blipFill>
        <p:spPr>
          <a:xfrm>
            <a:off x="884584" y="284169"/>
            <a:ext cx="10157790" cy="635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6738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7713" y="106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cs typeface="Andalus" panose="02020603050405020304" pitchFamily="18" charset="-78"/>
              </a:rPr>
              <a:t>Misja szkoły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792941"/>
            <a:ext cx="10833846" cy="44985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Misja szkoły niepublicznej, która stale rozwija się od 30 lat (1989 rok), winna odpowiadać: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Czasowi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: przełomowych zmian, przewartościowań, tempa życia, dynamiki wyzwań 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–charakterystycznych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dla 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konfrontacji XX i XXI wieku.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Miejscu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: królewsko-stołecznemu miastu Kraków, ze względu na historię zobowiązującemu do 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wysokiej rangi 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i pieczołowitego charakteru działań; dzielnicy Nowa Huta, która stanowi symbol 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postępu, nowoczesności 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i demokracji.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 Ludziom</a:t>
            </a:r>
            <a:r>
              <a:rPr lang="pl-PL" sz="1800" dirty="0">
                <a:solidFill>
                  <a:schemeClr val="tx1"/>
                </a:solidFill>
                <a:cs typeface="Arabic Typesetting" panose="03020402040406030203" pitchFamily="66" charset="-78"/>
              </a:rPr>
              <a:t>: Uczniom, ich Rodzicom, także Nauczycielom odpowiedzialnym i predestynowanym do jej </a:t>
            </a:r>
            <a:r>
              <a:rPr lang="pl-PL" sz="1800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realizacji.</a:t>
            </a:r>
            <a:endParaRPr lang="pl-PL" sz="1800" dirty="0">
              <a:solidFill>
                <a:schemeClr val="tx1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016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4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  <a:latin typeface="+mn-lt"/>
                <a:cs typeface="Andalus" panose="02020603050405020304" pitchFamily="18" charset="-78"/>
              </a:rPr>
              <a:t>Nasza szkoła: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1476" y="2043954"/>
            <a:ext cx="10508195" cy="510988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600" dirty="0" smtClean="0">
                <a:cs typeface="Arabic Typesetting" panose="03020402040406030203" pitchFamily="66" charset="-78"/>
              </a:rPr>
              <a:t>Kształci </a:t>
            </a:r>
            <a:r>
              <a:rPr lang="pl-PL" sz="1600" dirty="0">
                <a:cs typeface="Arabic Typesetting" panose="03020402040406030203" pitchFamily="66" charset="-78"/>
              </a:rPr>
              <a:t>dzieci i młodzież w duchu altruizmu i poszanowania drugiego człowieka, uczy dystansu do nadużywania motywacji wynikającej z asertywności, konformizmu i konkurencyjności.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600" dirty="0" smtClean="0">
                <a:cs typeface="Arabic Typesetting" panose="03020402040406030203" pitchFamily="66" charset="-78"/>
              </a:rPr>
              <a:t>Kieruje </a:t>
            </a:r>
            <a:r>
              <a:rPr lang="pl-PL" sz="1600" dirty="0">
                <a:cs typeface="Arabic Typesetting" panose="03020402040406030203" pitchFamily="66" charset="-78"/>
              </a:rPr>
              <a:t>uwagę na wartości i idee duchowe, a nie na przedmioty stanowiące jedynie środek , lecz nie istotę w rzeczy samej.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600" dirty="0" smtClean="0">
                <a:cs typeface="Arabic Typesetting" panose="03020402040406030203" pitchFamily="66" charset="-78"/>
              </a:rPr>
              <a:t>Opiera </a:t>
            </a:r>
            <a:r>
              <a:rPr lang="pl-PL" sz="1600" dirty="0">
                <a:cs typeface="Arabic Typesetting" panose="03020402040406030203" pitchFamily="66" charset="-78"/>
              </a:rPr>
              <a:t>swój model wychowawczy na tradycyjnych założeniach moralno-etycznych: dekalogu chrześcijańskim, patriotyzmie, poszanowaniu historii i dóbr kultury, umiłowaniu piękna obecnego w sztuce i świecie przyrody, humanizmie rozumianym jako prawo do samodzielnego myślenia, jako odwaga poszukiwań, otwartość, mądra tolerancja i empatia.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600" dirty="0" smtClean="0">
                <a:cs typeface="Arabic Typesetting" panose="03020402040406030203" pitchFamily="66" charset="-78"/>
              </a:rPr>
              <a:t>Uczy </a:t>
            </a:r>
            <a:r>
              <a:rPr lang="pl-PL" sz="1600" dirty="0">
                <a:cs typeface="Arabic Typesetting" panose="03020402040406030203" pitchFamily="66" charset="-78"/>
              </a:rPr>
              <a:t>życia społecznego: stanowienia i respektowania praw, odpowiedzialności za grupę, troski o wspólne dobro, budowania i podtrzymywania więzi, umiejętności okazywania pomocy słabszym, biedniejszym i pokrzywdzonym.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600" dirty="0" smtClean="0">
                <a:cs typeface="Arabic Typesetting" panose="03020402040406030203" pitchFamily="66" charset="-78"/>
              </a:rPr>
              <a:t>Ufając </a:t>
            </a:r>
            <a:r>
              <a:rPr lang="pl-PL" sz="1600" dirty="0">
                <a:cs typeface="Arabic Typesetting" panose="03020402040406030203" pitchFamily="66" charset="-78"/>
              </a:rPr>
              <a:t>tradycji, ucieka przed modą i niebezpiecznymi sloganami, takimi, jak: “bezstresowe wychowanie” i “wyścig szczurów”, przeciwstawiając im refleksyjność i analizę błędu oraz szlachetną rywalizację przypominającą olimpijskie założenia sportowe, to jest zmaganie z sobą a nie z przeciwnikiem.</a:t>
            </a:r>
          </a:p>
          <a:p>
            <a:pPr marL="514350" indent="-514350">
              <a:buFont typeface="+mj-lt"/>
              <a:buAutoNum type="arabicPeriod"/>
            </a:pPr>
            <a:endParaRPr lang="pl-PL" sz="1600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6652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3388" y="2026023"/>
            <a:ext cx="10721789" cy="5244353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Posiada </a:t>
            </a:r>
            <a:r>
              <a:rPr lang="pl-PL" sz="1600" dirty="0">
                <a:latin typeface="Cambria" panose="02040503050406030204" pitchFamily="18" charset="0"/>
                <a:cs typeface="Arabic Typesetting" panose="03020402040406030203" pitchFamily="66" charset="-78"/>
              </a:rPr>
              <a:t>ludzką twarz, wdraża dyscyplinę, nie rygor; kieruje się porządkiem i czytelnymi zasadami m.in. prawem do przywrócenia zaufania i stworzenia szansy rehabilitacji, jeśli proces ten służy rozwojowi ucznia i nie degraduje wartości </a:t>
            </a: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nadrzędnych.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Stwarza </a:t>
            </a:r>
            <a:r>
              <a:rPr lang="pl-PL" sz="1600" dirty="0">
                <a:latin typeface="Cambria" panose="02040503050406030204" pitchFamily="18" charset="0"/>
                <a:cs typeface="Arabic Typesetting" panose="03020402040406030203" pitchFamily="66" charset="-78"/>
              </a:rPr>
              <a:t>szansę rozwoju dzieciom i młodzieży o zróżnicowanej skali zdolności, także tym, które dopiero oczekują na sukces, jednak w formie aktywnej tzn.: pragną się uczyć , rozwijać horyzonty, pokonywać słabości charakteru, czemu dają wyraz w bieżących </a:t>
            </a: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działaniach.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Dba </a:t>
            </a:r>
            <a:r>
              <a:rPr lang="pl-PL" sz="1600" dirty="0">
                <a:latin typeface="Cambria" panose="02040503050406030204" pitchFamily="18" charset="0"/>
                <a:cs typeface="Arabic Typesetting" panose="03020402040406030203" pitchFamily="66" charset="-78"/>
              </a:rPr>
              <a:t>o swój prestiż poprzez jawność intencji, prawość relacji międzyludzkich, racjonalne rozwiązywanie potencjalnych konfliktów, co dotyczy wszystkich członków szkolnej </a:t>
            </a: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społeczności.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Jest </a:t>
            </a:r>
            <a:r>
              <a:rPr lang="pl-PL" sz="1600" dirty="0">
                <a:latin typeface="Cambria" panose="02040503050406030204" pitchFamily="18" charset="0"/>
                <a:cs typeface="Arabic Typesetting" panose="03020402040406030203" pitchFamily="66" charset="-78"/>
              </a:rPr>
              <a:t>bezpieczna, wspiera w trudnych sytuacjach życiowych, także pozaszkolnych; jednocześnie sprzyja naturalnemu </a:t>
            </a:r>
            <a:r>
              <a:rPr lang="pl-PL" sz="1600" dirty="0" smtClean="0">
                <a:latin typeface="Cambria" panose="02040503050406030204" pitchFamily="18" charset="0"/>
                <a:cs typeface="Arabic Typesetting" panose="03020402040406030203" pitchFamily="66" charset="-78"/>
              </a:rPr>
              <a:t>prawu do spontaniczności, radości i zabawy przy zachowaniu właściwej proporcji pomiędzy oryginalnością treści i konwenansem kultury osobistej.</a:t>
            </a:r>
          </a:p>
          <a:p>
            <a:pPr marL="514350" indent="-514350" algn="just">
              <a:buFont typeface="+mj-lt"/>
              <a:buAutoNum type="arabicPeriod" startAt="7"/>
            </a:pPr>
            <a:endParaRPr lang="pl-PL" sz="1600" dirty="0">
              <a:latin typeface="Cambria" panose="0204050305040603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280" y="779930"/>
            <a:ext cx="10058400" cy="724348"/>
          </a:xfrm>
        </p:spPr>
        <p:txBody>
          <a:bodyPr/>
          <a:lstStyle/>
          <a:p>
            <a:pPr algn="ctr"/>
            <a:r>
              <a:rPr lang="pl-PL" sz="4000" dirty="0">
                <a:solidFill>
                  <a:prstClr val="black"/>
                </a:solidFill>
                <a:cs typeface="Andalus" panose="02020603050405020304" pitchFamily="18" charset="-78"/>
              </a:rPr>
              <a:t>Nasza </a:t>
            </a:r>
            <a:r>
              <a:rPr lang="pl-PL" sz="4000" dirty="0" smtClean="0">
                <a:solidFill>
                  <a:prstClr val="black"/>
                </a:solidFill>
                <a:cs typeface="Andalus" panose="02020603050405020304" pitchFamily="18" charset="-78"/>
              </a:rPr>
              <a:t>szkoła cd.: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18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79930"/>
            <a:ext cx="10058400" cy="724348"/>
          </a:xfrm>
        </p:spPr>
        <p:txBody>
          <a:bodyPr/>
          <a:lstStyle/>
          <a:p>
            <a:pPr algn="ctr"/>
            <a:r>
              <a:rPr lang="pl-PL" sz="4000" dirty="0">
                <a:solidFill>
                  <a:prstClr val="black"/>
                </a:solidFill>
                <a:cs typeface="Andalus" panose="02020603050405020304" pitchFamily="18" charset="-78"/>
              </a:rPr>
              <a:t>Nasza </a:t>
            </a:r>
            <a:r>
              <a:rPr lang="pl-PL" sz="4000" dirty="0" smtClean="0">
                <a:solidFill>
                  <a:prstClr val="black"/>
                </a:solidFill>
                <a:cs typeface="Andalus" panose="02020603050405020304" pitchFamily="18" charset="-78"/>
              </a:rPr>
              <a:t>szkoła cd.: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106" y="1845734"/>
            <a:ext cx="10420574" cy="402336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 startAt="10"/>
            </a:pPr>
            <a:r>
              <a:rPr lang="pl-PL" sz="1600" dirty="0"/>
              <a:t>Tworzy model edukacji oparty na najciekawszych programach nauczania (często autorskich</a:t>
            </a:r>
            <a:r>
              <a:rPr lang="pl-PL" sz="1600" dirty="0" smtClean="0"/>
              <a:t>):</a:t>
            </a:r>
            <a:endParaRPr lang="pl-PL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 smtClean="0"/>
              <a:t>rozszerzających </a:t>
            </a:r>
            <a:r>
              <a:rPr lang="pl-PL" dirty="0"/>
              <a:t>zakres wiedzy uznanej za podstawę programową MEN;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 smtClean="0"/>
              <a:t>rozwijających </a:t>
            </a:r>
            <a:r>
              <a:rPr lang="pl-PL" dirty="0"/>
              <a:t>kreatywność w korzystaniu z wiadomości przyswajanych za pośrednictwem najnowocześniejszych środków komunikacji;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 smtClean="0"/>
              <a:t>ułatwiających </a:t>
            </a:r>
            <a:r>
              <a:rPr lang="pl-PL" dirty="0"/>
              <a:t>poszukiwanie ścieżek interdyscyplinarnych w zakresie pokrewnych dziedzin nauki;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dirty="0" smtClean="0"/>
              <a:t>ukierunkowujących </a:t>
            </a:r>
            <a:r>
              <a:rPr lang="pl-PL" dirty="0"/>
              <a:t>na odkrywanie indywidualnych zainteresowań i predyspozycji mentalnych ucznia, na promowanie zdrowego i aktywnego stylu życia i świadomości </a:t>
            </a:r>
            <a:r>
              <a:rPr lang="pl-PL" dirty="0" smtClean="0"/>
              <a:t>ekologicznej.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l-PL" sz="1200" dirty="0" smtClean="0"/>
          </a:p>
          <a:p>
            <a:pPr marL="342900" lvl="0" indent="-342900">
              <a:buFont typeface="+mj-lt"/>
              <a:buAutoNum type="arabicPeriod" startAt="11"/>
            </a:pPr>
            <a:r>
              <a:rPr lang="pl-PL" sz="1600" dirty="0" smtClean="0"/>
              <a:t>Uwzględniając </a:t>
            </a:r>
            <a:r>
              <a:rPr lang="pl-PL" sz="1600" dirty="0"/>
              <a:t>wymogi czasu i dążąc do rozwoju ucznia we wszystkich dziedzinach nauki, pragnie zapewnić mu bogaty horyzont humanistyczny, wrażliwość na sztukę i umiejętność wyboru ekspresji artystyczno-estetycznej zgodnej z jego osobowością i tendencjami szeroko pojętej kultury. Zgodnie z szacowną ideą renesansowego światopoglądu szkoła pragnie kształcić wszechstronność ucznia przez sztukę.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30842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977" y="313230"/>
            <a:ext cx="5916706" cy="1450757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Plan nauczania 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I etap edukacyjny klasy I - III</a:t>
            </a:r>
            <a:endParaRPr lang="pl-PL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68399"/>
              </p:ext>
            </p:extLst>
          </p:nvPr>
        </p:nvGraphicFramePr>
        <p:xfrm>
          <a:off x="5585009" y="286602"/>
          <a:ext cx="6167719" cy="5755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385">
                  <a:extLst>
                    <a:ext uri="{9D8B030D-6E8A-4147-A177-3AD203B41FA5}">
                      <a16:colId xmlns:a16="http://schemas.microsoft.com/office/drawing/2014/main" val="4223239505"/>
                    </a:ext>
                  </a:extLst>
                </a:gridCol>
                <a:gridCol w="781920">
                  <a:extLst>
                    <a:ext uri="{9D8B030D-6E8A-4147-A177-3AD203B41FA5}">
                      <a16:colId xmlns:a16="http://schemas.microsoft.com/office/drawing/2014/main" val="3552323664"/>
                    </a:ext>
                  </a:extLst>
                </a:gridCol>
                <a:gridCol w="781920">
                  <a:extLst>
                    <a:ext uri="{9D8B030D-6E8A-4147-A177-3AD203B41FA5}">
                      <a16:colId xmlns:a16="http://schemas.microsoft.com/office/drawing/2014/main" val="929357170"/>
                    </a:ext>
                  </a:extLst>
                </a:gridCol>
                <a:gridCol w="955337">
                  <a:extLst>
                    <a:ext uri="{9D8B030D-6E8A-4147-A177-3AD203B41FA5}">
                      <a16:colId xmlns:a16="http://schemas.microsoft.com/office/drawing/2014/main" val="1913811190"/>
                    </a:ext>
                  </a:extLst>
                </a:gridCol>
                <a:gridCol w="1129369">
                  <a:extLst>
                    <a:ext uri="{9D8B030D-6E8A-4147-A177-3AD203B41FA5}">
                      <a16:colId xmlns:a16="http://schemas.microsoft.com/office/drawing/2014/main" val="457036487"/>
                    </a:ext>
                  </a:extLst>
                </a:gridCol>
                <a:gridCol w="1302788">
                  <a:extLst>
                    <a:ext uri="{9D8B030D-6E8A-4147-A177-3AD203B41FA5}">
                      <a16:colId xmlns:a16="http://schemas.microsoft.com/office/drawing/2014/main" val="1166834624"/>
                    </a:ext>
                  </a:extLst>
                </a:gridCol>
              </a:tblGrid>
              <a:tr h="904644">
                <a:tc>
                  <a:txBody>
                    <a:bodyPr/>
                    <a:lstStyle/>
                    <a:p>
                      <a:pPr indent="-156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Obowiązkowe</a:t>
                      </a:r>
                    </a:p>
                    <a:p>
                      <a:pPr indent="-156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zajęcia</a:t>
                      </a:r>
                    </a:p>
                    <a:p>
                      <a:pPr indent="-156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edukacyjne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Tygodniowy wymiar godzin w klasie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Tygodniowa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liczba godzin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w Społecznej Szkole Podstawowej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nr  3 STO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Liczba godzin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wymagana przez MEN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2363438359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Klasa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3235370127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Edukacja wczesnoszkolna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4067278074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Język angielski**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5/5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5/5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5/5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3357034994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Gimnastyka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korekcyjna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2118703440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Taniec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2596312051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Edukacja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plastyczna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4059642328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Edukacja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muzyczna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1848415490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Informatyka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1505257218"/>
                  </a:ext>
                </a:extLst>
              </a:tr>
              <a:tr h="44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Wychowanie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fizyczne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1613532159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Zajęcia teatralne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2382735199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Basen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3786472970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RAZEM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29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81123774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Reedukacja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4107665326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Religia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4216982854"/>
                  </a:ext>
                </a:extLst>
              </a:tr>
              <a:tr h="2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Etyka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479" marR="27479" marT="27479" marB="27479"/>
                </a:tc>
                <a:extLst>
                  <a:ext uri="{0D108BD9-81ED-4DB2-BD59-A6C34878D82A}">
                    <a16:rowId xmlns:a16="http://schemas.microsoft.com/office/drawing/2014/main" val="412285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38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88" y="246575"/>
            <a:ext cx="5737412" cy="1450757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Plan nauczania </a:t>
            </a:r>
            <a:r>
              <a:rPr lang="pl-PL" sz="6600" dirty="0">
                <a:solidFill>
                  <a:schemeClr val="tx1"/>
                </a:solidFill>
              </a:rPr>
              <a:t/>
            </a:r>
            <a:br>
              <a:rPr lang="pl-PL" sz="6600" dirty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II </a:t>
            </a:r>
            <a:r>
              <a:rPr lang="pl-PL" sz="2800" dirty="0">
                <a:solidFill>
                  <a:schemeClr val="tx1"/>
                </a:solidFill>
              </a:rPr>
              <a:t>etap edukacyjny klasy </a:t>
            </a:r>
            <a:r>
              <a:rPr lang="pl-PL" sz="2800" dirty="0" smtClean="0">
                <a:solidFill>
                  <a:schemeClr val="tx1"/>
                </a:solidFill>
              </a:rPr>
              <a:t>IV </a:t>
            </a:r>
            <a:r>
              <a:rPr lang="pl-PL" sz="2800" dirty="0">
                <a:solidFill>
                  <a:schemeClr val="tx1"/>
                </a:solidFill>
              </a:rPr>
              <a:t>- </a:t>
            </a:r>
            <a:r>
              <a:rPr lang="pl-PL" sz="2800" dirty="0" smtClean="0">
                <a:solidFill>
                  <a:schemeClr val="tx1"/>
                </a:solidFill>
              </a:rPr>
              <a:t>VIII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59768"/>
              </p:ext>
            </p:extLst>
          </p:nvPr>
        </p:nvGraphicFramePr>
        <p:xfrm>
          <a:off x="233082" y="246575"/>
          <a:ext cx="6463555" cy="5939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055">
                  <a:extLst>
                    <a:ext uri="{9D8B030D-6E8A-4147-A177-3AD203B41FA5}">
                      <a16:colId xmlns:a16="http://schemas.microsoft.com/office/drawing/2014/main" val="1846323149"/>
                    </a:ext>
                  </a:extLst>
                </a:gridCol>
                <a:gridCol w="718781">
                  <a:extLst>
                    <a:ext uri="{9D8B030D-6E8A-4147-A177-3AD203B41FA5}">
                      <a16:colId xmlns:a16="http://schemas.microsoft.com/office/drawing/2014/main" val="4008607985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4223222116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3058597595"/>
                    </a:ext>
                  </a:extLst>
                </a:gridCol>
                <a:gridCol w="718781">
                  <a:extLst>
                    <a:ext uri="{9D8B030D-6E8A-4147-A177-3AD203B41FA5}">
                      <a16:colId xmlns:a16="http://schemas.microsoft.com/office/drawing/2014/main" val="3256486626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2625969896"/>
                    </a:ext>
                  </a:extLst>
                </a:gridCol>
                <a:gridCol w="797767">
                  <a:extLst>
                    <a:ext uri="{9D8B030D-6E8A-4147-A177-3AD203B41FA5}">
                      <a16:colId xmlns:a16="http://schemas.microsoft.com/office/drawing/2014/main" val="3994445493"/>
                    </a:ext>
                  </a:extLst>
                </a:gridCol>
                <a:gridCol w="692655">
                  <a:extLst>
                    <a:ext uri="{9D8B030D-6E8A-4147-A177-3AD203B41FA5}">
                      <a16:colId xmlns:a16="http://schemas.microsoft.com/office/drawing/2014/main" val="2081635897"/>
                    </a:ext>
                  </a:extLst>
                </a:gridCol>
              </a:tblGrid>
              <a:tr h="615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Obowiązkowe zajęcia edukacyjne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Tygodniowy wymiar godzin w klasie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Tygodniowa</a:t>
                      </a:r>
                      <a:br>
                        <a:rPr lang="pl-PL" sz="700" dirty="0">
                          <a:effectLst/>
                        </a:rPr>
                      </a:br>
                      <a:r>
                        <a:rPr lang="pl-PL" sz="700" dirty="0">
                          <a:effectLst/>
                        </a:rPr>
                        <a:t>liczba godzin w Społecznej Szkole Podstawowej nr  3 STO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Liczba godzin</a:t>
                      </a:r>
                      <a:br>
                        <a:rPr lang="pl-PL" sz="700" dirty="0">
                          <a:effectLst/>
                        </a:rPr>
                      </a:br>
                      <a:r>
                        <a:rPr lang="pl-PL" sz="700" dirty="0">
                          <a:effectLst/>
                        </a:rPr>
                        <a:t>wymagana przez MEN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4017659736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Klasa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8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-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427236657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Język polski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1309954304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Język angielski **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5/5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5/5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5/5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5/5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5/5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25/25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1649065491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Język francuski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lub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Język niemiecki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13766426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Matematyka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1723887235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Historia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1+0,5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2027326405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Przyroda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2+0,5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4180462981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Geografia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4230355100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Biologia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5,5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1836926215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Chemia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555269906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Fizyka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4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993362590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Informatyka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28816181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Plastyka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144502813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Muzyka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1630452931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Technika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-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2607159447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Wiedza o społeczeństwie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919686447"/>
                  </a:ext>
                </a:extLst>
              </a:tr>
              <a:tr h="338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Wychowanie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fizyczne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3+1*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3+1*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3+1*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3+1*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3+1*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23735254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Godzina wychowawcza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990881454"/>
                  </a:ext>
                </a:extLst>
              </a:tr>
              <a:tr h="30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Edukacja dla bezpieczeństwa ***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4227315123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RAZEM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37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169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137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975748114"/>
                  </a:ext>
                </a:extLst>
              </a:tr>
              <a:tr h="324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Przygotowanie do egzaminu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169158383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Reedukacja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1384515753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Religia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584219350"/>
                  </a:ext>
                </a:extLst>
              </a:tr>
              <a:tr h="192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Etyka****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 lub 2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374" marR="22374" marT="22374" marB="22374"/>
                </a:tc>
                <a:extLst>
                  <a:ext uri="{0D108BD9-81ED-4DB2-BD59-A6C34878D82A}">
                    <a16:rowId xmlns:a16="http://schemas.microsoft.com/office/drawing/2014/main" val="369470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20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4729" y="1825625"/>
            <a:ext cx="10269071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klasy 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I – III </a:t>
            </a:r>
            <a:r>
              <a:rPr lang="pl-PL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dodatkowe 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przedmioty </a:t>
            </a:r>
            <a:r>
              <a:rPr lang="pl-PL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artystyczne w ramach ramowego planu nauczania:</a:t>
            </a:r>
            <a:endParaRPr lang="pl-PL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teatr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taniec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plastyka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m</a:t>
            </a:r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uzyka</a:t>
            </a:r>
          </a:p>
          <a:p>
            <a:pPr marL="384048" lvl="2" indent="0">
              <a:buNone/>
            </a:pPr>
            <a:endParaRPr lang="pl-PL" sz="1800" dirty="0">
              <a:solidFill>
                <a:schemeClr val="tx1"/>
              </a:solidFill>
              <a:latin typeface="Cambria" panose="02040503050406030204" pitchFamily="18" charset="0"/>
              <a:cs typeface="Arabic Typesetting" panose="03020402040406030203" pitchFamily="66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klasy </a:t>
            </a:r>
            <a:r>
              <a:rPr lang="pl-PL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IV – </a:t>
            </a:r>
            <a:r>
              <a:rPr lang="pl-PL" dirty="0" smtClean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VIII fakultety  </a:t>
            </a:r>
            <a:r>
              <a:rPr lang="pl-PL" i="1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/kończą się oceną na świadectwie/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malarski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teatralny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taneczny  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2877670" y="273469"/>
            <a:ext cx="6624917" cy="1450757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Ramowy plan </a:t>
            </a:r>
            <a:r>
              <a:rPr lang="pl-PL" sz="4000" dirty="0">
                <a:solidFill>
                  <a:schemeClr val="tx1"/>
                </a:solidFill>
              </a:rPr>
              <a:t>nauczania </a:t>
            </a:r>
            <a:r>
              <a:rPr lang="pl-PL" sz="6600" dirty="0">
                <a:solidFill>
                  <a:schemeClr val="tx1"/>
                </a:solidFill>
              </a:rPr>
              <a:t/>
            </a:r>
            <a:br>
              <a:rPr lang="pl-PL" sz="6600" dirty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dodatkowe przedmioty artystyczne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146" y="2207184"/>
            <a:ext cx="2903129" cy="159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45" y="4180503"/>
            <a:ext cx="2903129" cy="199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234" y="2150359"/>
            <a:ext cx="2383743" cy="40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231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standardowy 7">
      <a:dk1>
        <a:sysClr val="windowText" lastClr="000000"/>
      </a:dk1>
      <a:lt1>
        <a:sysClr val="window" lastClr="FFFFFF"/>
      </a:lt1>
      <a:dk2>
        <a:srgbClr val="000000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762</TotalTime>
  <Words>1579</Words>
  <Application>Microsoft Office PowerPoint</Application>
  <PresentationFormat>Panoramiczny</PresentationFormat>
  <Paragraphs>452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Andalus</vt:lpstr>
      <vt:lpstr>Arabic Typesetting</vt:lpstr>
      <vt:lpstr>Calibri</vt:lpstr>
      <vt:lpstr>Cambria</vt:lpstr>
      <vt:lpstr>EmojiOne Color</vt:lpstr>
      <vt:lpstr>Gabriola</vt:lpstr>
      <vt:lpstr>Times New Roman</vt:lpstr>
      <vt:lpstr>Wingdings</vt:lpstr>
      <vt:lpstr>Retrospekcja</vt:lpstr>
      <vt:lpstr>Edukacja artystyczna - wychowanie przez sztukę !</vt:lpstr>
      <vt:lpstr>Nasza szkoła</vt:lpstr>
      <vt:lpstr>Misja szkoły</vt:lpstr>
      <vt:lpstr>Nasza szkoła:</vt:lpstr>
      <vt:lpstr>Nasza szkoła cd.:</vt:lpstr>
      <vt:lpstr>Nasza szkoła cd.:</vt:lpstr>
      <vt:lpstr>Plan nauczania  I etap edukacyjny klasy I - III</vt:lpstr>
      <vt:lpstr>Plan nauczania  II etap edukacyjny klasy IV - VIII</vt:lpstr>
      <vt:lpstr>Ramowy plan nauczania  dodatkowe przedmioty artystyczne</vt:lpstr>
      <vt:lpstr>Prezentacja programu PowerPoint</vt:lpstr>
      <vt:lpstr>Kółka w roku szkolnym 2022/2023 dla klas I-III</vt:lpstr>
      <vt:lpstr>Wychowanie przez sztukę: </vt:lpstr>
      <vt:lpstr>Prezentacja programu PowerPoint</vt:lpstr>
      <vt:lpstr>Prezentacja programu PowerPoint</vt:lpstr>
      <vt:lpstr>Prezentacja programu PowerPoint</vt:lpstr>
      <vt:lpstr>Prezentacja programu PowerPoint</vt:lpstr>
      <vt:lpstr>Tradycje oraz cykliczne imprezy szkolne</vt:lpstr>
      <vt:lpstr>Nasze atuty:</vt:lpstr>
      <vt:lpstr>Moja szkoła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Społeczna Szkoła Podstawowa nr 3  Społecznego Towarzystwa Oświatowego</dc:title>
  <dc:creator>Sekretariat</dc:creator>
  <cp:lastModifiedBy>Sekretariat</cp:lastModifiedBy>
  <cp:revision>70</cp:revision>
  <dcterms:created xsi:type="dcterms:W3CDTF">2019-07-23T11:56:55Z</dcterms:created>
  <dcterms:modified xsi:type="dcterms:W3CDTF">2022-10-12T12:00:32Z</dcterms:modified>
</cp:coreProperties>
</file>